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  <p:sldId id="266" r:id="rId4"/>
    <p:sldId id="256" r:id="rId5"/>
    <p:sldId id="257" r:id="rId6"/>
    <p:sldId id="258" r:id="rId7"/>
    <p:sldId id="259" r:id="rId8"/>
    <p:sldId id="262" r:id="rId9"/>
    <p:sldId id="263" r:id="rId10"/>
    <p:sldId id="260" r:id="rId11"/>
    <p:sldId id="261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>
        <p:scale>
          <a:sx n="120" d="100"/>
          <a:sy n="120" d="100"/>
        </p:scale>
        <p:origin x="14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7F15-D1BA-C042-A776-8B6B12EF3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A2FD61-1D24-324C-8C3C-D1440A08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84B01-1284-F646-8431-F9BD34017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AA99F-C27E-7347-B786-5F6E079F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988DD-688D-724A-A15A-0377CDEA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3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9A99B-DD52-344A-99CE-EB329CEB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F0E80-AF3B-E74D-8DC1-FCF8D8915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BC3BD-9E4A-424C-A2A3-D4F920826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C1714-19AF-0448-A0DC-A82EC2B24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2FBB5-B67A-6742-BE2B-3AE6CFE4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7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87FB5C-8EF9-AB49-8330-154A88DFC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F7F2D-35AB-964A-8BAD-6C6B9F501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95F42-AD43-DE42-A8C9-1D009FD3F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C1675-AED4-B447-980B-D9F877A1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54EB3-C07B-4D4C-AAE5-FADE8D49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5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86DA-7C9D-3E44-9A4E-E5558D5B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4CCC-F148-944B-AB6A-6E6F28046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CA672-C2C4-C046-94E4-23E94137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AEAE3-6024-2C42-8E19-2177E58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53A58-01FA-5744-996B-7CE50CD2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59D84-3521-5044-8BB8-08D43D57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A8D6F-07D5-7D40-B385-2F0809A92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BE14D-5080-1646-AFE4-28A99E79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AB305-3283-704E-B5B1-BBBBED47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F8D4-51B5-EE4F-BE4F-BB7AD7BD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6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CF70-39C3-E045-8838-D9185292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D7285-28F2-C242-AFBA-182577BB0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81F24-6839-254D-B4A3-0AAC3B65E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0A6EBF-E0EE-F449-819A-8CB36553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C7B3-E173-544E-9B44-ADE1C36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4F322-E0F1-3D4C-95E5-3630CBD9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32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0F0B-3CB6-A64E-8371-001867DB7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B14F8-2CAE-5246-855D-D06D6B719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5DE18-A320-B045-A19D-6D657F5B5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DBB40B-DE4F-3742-BAB9-DA047BCD2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D6C0C-7358-694B-BCD3-3D62DC9BB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6D972-BBAE-094D-B2A7-D264F2AA1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19134D-09A1-6746-BDBF-567BFE08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2C1F3-3B9F-3D49-8305-F2165D48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35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7C9C1-A16F-3140-A320-62C40F1C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0F6C4-418A-E448-85D8-85764FE7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0DBBAA-7149-2A4D-989F-03FB4AC65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5B215-08C6-A747-8EE9-FB4B3504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DBB0C1-FA27-5C4C-8B49-74F2DD4B8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15742-4F43-4B4F-BBC1-4EB1F9320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7F93B-EFD7-FB4F-9F0B-FEEA1A55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2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53E7-E7CD-CC42-821F-12EE3D55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1B706-06DD-F54C-91D5-3613D3BD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0F9FB-FAC4-0C4D-A2AA-80EB95005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40C8-D4AB-0847-9FC9-0798B20B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E7263-042D-F947-9030-C3F6886F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70CC1-A2BE-2747-BB1A-46CB9BE3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10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5B56-70CA-5943-A5C6-1D6C4FB7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D5D899-651B-024D-8651-823835C2A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EDCD1-9D36-0644-9537-4F2255FAD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B65E3-A291-664C-9CA4-1A28EB2D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5892A-C0E9-E648-9CAB-94A804D8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08B72-6CEC-504F-A0FF-8974EB83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3DF51-2B88-4D46-9D72-55CB9202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C9DC6-CA4D-8949-924F-ED8952E0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06A00-510F-DB4D-9A5F-667355648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DCD5-A484-5447-9DD7-BAC2EBD5A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51E9A-68A9-8446-B715-53B78AD4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6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NBA_All-Defensive_Team" TargetMode="External"/><Relationship Id="rId13" Type="http://schemas.openxmlformats.org/officeDocument/2006/relationships/hyperlink" Target="https://en.wikipedia.org/wiki/Kobe_Bryant#cite_note-5" TargetMode="External"/><Relationship Id="rId3" Type="http://schemas.openxmlformats.org/officeDocument/2006/relationships/hyperlink" Target="https://en.wikipedia.org/wiki/Los_Angeles_Lakers" TargetMode="External"/><Relationship Id="rId7" Type="http://schemas.openxmlformats.org/officeDocument/2006/relationships/hyperlink" Target="https://en.wikipedia.org/wiki/All-NBA_Team" TargetMode="External"/><Relationship Id="rId12" Type="http://schemas.openxmlformats.org/officeDocument/2006/relationships/hyperlink" Target="https://en.wikipedia.org/wiki/Kobe_Bryant#cite_note-4" TargetMode="External"/><Relationship Id="rId17" Type="http://schemas.openxmlformats.org/officeDocument/2006/relationships/hyperlink" Target="https://en.wikipedia.org/wiki/List_of_National_Basketball_Association_seasons_played_leaders" TargetMode="External"/><Relationship Id="rId2" Type="http://schemas.openxmlformats.org/officeDocument/2006/relationships/image" Target="../media/image3.png"/><Relationship Id="rId16" Type="http://schemas.openxmlformats.org/officeDocument/2006/relationships/hyperlink" Target="https://en.wikipedia.org/wiki/Guard_(basketball)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NBA_All-Star" TargetMode="External"/><Relationship Id="rId11" Type="http://schemas.openxmlformats.org/officeDocument/2006/relationships/hyperlink" Target="https://en.wikipedia.org/wiki/List_of_National_Basketball_Association_career_playoff_scoring_leaders" TargetMode="External"/><Relationship Id="rId5" Type="http://schemas.openxmlformats.org/officeDocument/2006/relationships/hyperlink" Target="https://en.wikipedia.org/wiki/NBA_Finals" TargetMode="External"/><Relationship Id="rId15" Type="http://schemas.openxmlformats.org/officeDocument/2006/relationships/hyperlink" Target="https://en.wikipedia.org/wiki/Kobe_Bryant#cite_note-7" TargetMode="External"/><Relationship Id="rId10" Type="http://schemas.openxmlformats.org/officeDocument/2006/relationships/hyperlink" Target="https://en.wikipedia.org/wiki/List_of_National_Basketball_Association_career_scoring_leaders" TargetMode="External"/><Relationship Id="rId4" Type="http://schemas.openxmlformats.org/officeDocument/2006/relationships/hyperlink" Target="https://en.wikipedia.org/wiki/National_Basketball_Association" TargetMode="External"/><Relationship Id="rId9" Type="http://schemas.openxmlformats.org/officeDocument/2006/relationships/hyperlink" Target="https://en.wikipedia.org/wiki/List_of_National_Basketball_Association_annual_scoring_leaders" TargetMode="External"/><Relationship Id="rId14" Type="http://schemas.openxmlformats.org/officeDocument/2006/relationships/hyperlink" Target="https://en.wikipedia.org/wiki/Kobe_Bryant#cite_note-6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149869-4107-4548-BDCA-DA491D3FB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6" r="4629" b="-2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9A2106C-EE31-7F47-8B8B-55FE96185C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49" r="18699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EFDB1-6419-EF4B-ABEB-692A03D17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Logit variation with shot distance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FF9FBE4-4814-774E-9A35-0DE87B51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441047"/>
            <a:ext cx="5455917" cy="39691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BC6E85-4A0C-C944-AF1B-EA00032D5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45073" y="2461507"/>
            <a:ext cx="5455917" cy="392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54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CFD256-B21C-7148-A616-9E726752D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2164" y="1519881"/>
            <a:ext cx="4645250" cy="1248033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Shot made and missed by zone area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8FBBBB-03BF-C54A-9BD0-84D12AB35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7848" y="2953265"/>
            <a:ext cx="5224029" cy="2945491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Red bars represent shot made and blue is shot missed. Center zone shots has more shots made than missed. All other areas have more missed than made. Back center (</a:t>
            </a:r>
            <a:r>
              <a:rPr lang="en-US" sz="2000" dirty="0" err="1">
                <a:solidFill>
                  <a:schemeClr val="bg1"/>
                </a:solidFill>
              </a:rPr>
              <a:t>bc</a:t>
            </a:r>
            <a:r>
              <a:rPr lang="en-US" sz="2000" dirty="0">
                <a:solidFill>
                  <a:schemeClr val="bg1"/>
                </a:solidFill>
              </a:rPr>
              <a:t>) is the least. Zero shot made and 60 shots missed.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727ED-79C0-D947-94AE-6BAAE2A2A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1191555"/>
            <a:ext cx="4047843" cy="310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1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 to predict the odd of successful shot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Assumptions checking for logistic regression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Included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,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, opponent and matchup into the SAS </a:t>
            </a:r>
            <a:r>
              <a:rPr lang="en-US" sz="800" dirty="0" err="1">
                <a:solidFill>
                  <a:schemeClr val="bg1"/>
                </a:solidFill>
              </a:rPr>
              <a:t>logictic</a:t>
            </a:r>
            <a:r>
              <a:rPr lang="en-US" sz="800" dirty="0">
                <a:solidFill>
                  <a:schemeClr val="bg1"/>
                </a:solidFill>
              </a:rPr>
              <a:t> model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proc logistic data=training;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class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 playoffs(ref='0')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>(ref='Less Than 8 ft.') 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opponent matchup / param=reference;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model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(event='1') = playoffs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seconds_remaining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avgnoisedb</a:t>
            </a:r>
            <a:r>
              <a:rPr lang="en-US" sz="800" dirty="0">
                <a:solidFill>
                  <a:schemeClr val="bg1"/>
                </a:solidFill>
              </a:rPr>
              <a:t> playoffs*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/ selection=STEPWISE cl </a:t>
            </a:r>
            <a:r>
              <a:rPr lang="en-US" sz="800" dirty="0" err="1">
                <a:solidFill>
                  <a:schemeClr val="bg1"/>
                </a:solidFill>
              </a:rPr>
              <a:t>expb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lackfit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ctable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troc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stopres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pprob</a:t>
            </a:r>
            <a:r>
              <a:rPr lang="en-US" sz="800" dirty="0">
                <a:solidFill>
                  <a:schemeClr val="bg1"/>
                </a:solidFill>
              </a:rPr>
              <a:t>=0.45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data=testing </a:t>
            </a:r>
            <a:r>
              <a:rPr lang="en-US" sz="800" dirty="0" err="1">
                <a:solidFill>
                  <a:schemeClr val="bg1"/>
                </a:solidFill>
              </a:rPr>
              <a:t>fitstat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vroc</a:t>
            </a:r>
            <a:r>
              <a:rPr lang="en-US" sz="800" dirty="0">
                <a:solidFill>
                  <a:schemeClr val="bg1"/>
                </a:solidFill>
              </a:rPr>
              <a:t>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</a:t>
            </a:r>
            <a:r>
              <a:rPr lang="en-US" sz="800" dirty="0" err="1">
                <a:solidFill>
                  <a:schemeClr val="bg1"/>
                </a:solidFill>
              </a:rPr>
              <a:t>testkobeshot</a:t>
            </a:r>
            <a:r>
              <a:rPr lang="en-US" sz="800" dirty="0">
                <a:solidFill>
                  <a:schemeClr val="bg1"/>
                </a:solidFill>
              </a:rPr>
              <a:t> out=results;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run;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62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Check if data honors the assumption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</a:rPr>
              <a:t>Using Hosmer and </a:t>
            </a:r>
            <a:r>
              <a:rPr lang="en-US" sz="1400" dirty="0" err="1">
                <a:solidFill>
                  <a:schemeClr val="bg1"/>
                </a:solidFill>
              </a:rPr>
              <a:t>Lemeshow</a:t>
            </a:r>
            <a:r>
              <a:rPr lang="en-US" sz="1400" dirty="0">
                <a:solidFill>
                  <a:schemeClr val="bg1"/>
                </a:solidFill>
              </a:rPr>
              <a:t> Goodness of fit test to validate the assumptions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After selecting few of the features , the goodness of fit test  suggests that model is a fit.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9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E4A6C-CCD1-FD46-9BDF-170FF8500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ellipse">
            <a:avLst/>
          </a:prstGeo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distance to hoop affects Kobe’s shot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BF5A6E7E-59FA-408B-9389-5136EC5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odds of </a:t>
            </a:r>
            <a:r>
              <a:rPr lang="en-US" sz="2000" dirty="0" err="1"/>
              <a:t>kobe</a:t>
            </a:r>
            <a:r>
              <a:rPr lang="en-US" sz="2000" dirty="0"/>
              <a:t> making a successful shot if the distance from the hoop is in the range of 8-16ft is estimated to be 0.57 times that of hoop being with in 8ft range (p &lt; 0.0001)</a:t>
            </a:r>
          </a:p>
          <a:p>
            <a:endParaRPr lang="en-US" sz="2000" dirty="0"/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id="{9959668F-4A81-544D-A0F4-01E21AB8842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7" y="3682584"/>
            <a:ext cx="6894236" cy="20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136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EB0390-3758-4444-ABE7-6B30849DE4DD}"/>
              </a:ext>
            </a:extLst>
          </p:cNvPr>
          <p:cNvSpPr/>
          <p:nvPr/>
        </p:nvSpPr>
        <p:spPr>
          <a:xfrm>
            <a:off x="1605515" y="914399"/>
            <a:ext cx="9941443" cy="258532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Kobe Bean Bryant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, often known  as </a:t>
            </a:r>
            <a:r>
              <a:rPr lang="en-US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Kobe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is an American former professional 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</a:rPr>
              <a:t>basketball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player. He played his entire 20-year career with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 tooltip="Los Angeles Lak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Angeles Lakers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of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4" tooltip="National Basketball Associa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National Basketball Association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(NBA). He entered the NBA directly from high school and won five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5" tooltip="NBA Fina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NBA championships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Bryant is an 18-time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6" tooltip="NBA All-St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All-Star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15-time member of the </a:t>
            </a:r>
            <a:r>
              <a:rPr lang="en-US" b="0" i="0" u="sng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All-NBA Team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12-time member of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8" tooltip="NBA All-Defensive Te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All-Defensive team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9" tooltip="List of National Basketball Association annual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led the NBA in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during two seasons and ranks third on the league's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0" tooltip="List of National Basketball Association career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all-time regular season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and fourth on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1" tooltip="List of National Basketball Association career playoff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all-time postseason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list. He is widely regarded as one of the greatest basketball players of all time.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Bryant is the first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6" tooltip="Guard (basketball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guard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in NBA history to play at least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7" tooltip="List of National Basketball Association seasons played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 seasons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37D26A-3462-C94F-9386-3CE2372A3824}"/>
              </a:ext>
            </a:extLst>
          </p:cNvPr>
          <p:cNvSpPr txBox="1"/>
          <p:nvPr/>
        </p:nvSpPr>
        <p:spPr>
          <a:xfrm>
            <a:off x="2013098" y="6488668"/>
            <a:ext cx="8165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: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Kobe_Bryant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21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00FD36-D92C-D141-887E-FE4C6A56C63D}"/>
              </a:ext>
            </a:extLst>
          </p:cNvPr>
          <p:cNvSpPr txBox="1"/>
          <p:nvPr/>
        </p:nvSpPr>
        <p:spPr>
          <a:xfrm>
            <a:off x="1222746" y="980420"/>
            <a:ext cx="10473068" cy="230832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   </a:t>
            </a:r>
            <a:r>
              <a:rPr lang="en-US" b="1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We have data about every shot attempted by Kobe in his 20-year career which is about 25000 attempts.</a:t>
            </a:r>
          </a:p>
          <a:p>
            <a:endParaRPr lang="en-US" b="1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en-US" b="1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   The data contains 29 features. There is a mix of continuous and categorical features. The list if features are as below. </a:t>
            </a:r>
            <a:endParaRPr lang="en-US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7A7D6-16CA-7B45-B69F-C6CEAE22C933}"/>
              </a:ext>
            </a:extLst>
          </p:cNvPr>
          <p:cNvSpPr txBox="1"/>
          <p:nvPr/>
        </p:nvSpPr>
        <p:spPr>
          <a:xfrm>
            <a:off x="1222746" y="457200"/>
            <a:ext cx="826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Description of Data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CD0DD13-204F-1A4B-84E5-FF0F55368A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422441"/>
              </p:ext>
            </p:extLst>
          </p:nvPr>
        </p:nvGraphicFramePr>
        <p:xfrm>
          <a:off x="1371600" y="3429000"/>
          <a:ext cx="9144000" cy="2971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9440033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16447411"/>
                    </a:ext>
                  </a:extLst>
                </a:gridCol>
              </a:tblGrid>
              <a:tr h="297180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recId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action_type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combined_shot_type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game_event_id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lat</a:t>
                      </a:r>
                      <a:r>
                        <a:rPr lang="en-US" sz="1100" dirty="0">
                          <a:effectLst/>
                        </a:rPr>
                        <a:t> – court location identifier (latitude) 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loc_x</a:t>
                      </a:r>
                      <a:r>
                        <a:rPr lang="en-US" sz="1100" dirty="0">
                          <a:effectLst/>
                        </a:rPr>
                        <a:t> - court location identifier (x/y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loc_y</a:t>
                      </a:r>
                      <a:r>
                        <a:rPr lang="en-US" sz="1100" dirty="0">
                          <a:effectLst/>
                        </a:rPr>
                        <a:t>- court location identifier (x / 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lon</a:t>
                      </a:r>
                      <a:r>
                        <a:rPr lang="en-US" sz="1100" dirty="0">
                          <a:effectLst/>
                        </a:rPr>
                        <a:t> - court location identifier (longitude)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minutes_remaining</a:t>
                      </a:r>
                      <a:r>
                        <a:rPr lang="en-US" sz="1100" dirty="0">
                          <a:effectLst/>
                        </a:rPr>
                        <a:t> – (in period)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period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playoffs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season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seconds_remaining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attendance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avgnoisedb</a:t>
                      </a:r>
                      <a:r>
                        <a:rPr lang="en-US" sz="1100" dirty="0">
                          <a:effectLst/>
                        </a:rPr>
                        <a:t> – avg noise in arena (decibels)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shot_distance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shot_made_flag</a:t>
                      </a:r>
                      <a:r>
                        <a:rPr lang="en-US" sz="1100" dirty="0">
                          <a:effectLst/>
                        </a:rPr>
                        <a:t> (this is what you are predicting)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shot_zone_area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shot_zone_basic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shot_zone_range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team_name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game_date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matchup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opponent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arena_temp</a:t>
                      </a:r>
                      <a:r>
                        <a:rPr lang="en-US" sz="1100" dirty="0">
                          <a:effectLst/>
                        </a:rPr>
                        <a:t> (</a:t>
                      </a:r>
                      <a:r>
                        <a:rPr lang="en-US" sz="1100" dirty="0" err="1">
                          <a:effectLst/>
                        </a:rPr>
                        <a:t>oF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907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498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199E2-F569-AD45-A67E-C5299459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800" dirty="0">
                <a:solidFill>
                  <a:schemeClr val="bg1"/>
                </a:solidFill>
              </a:rPr>
              <a:t>Analysis of Kobe Data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Most of the shots made b/w 65 and 75 temperature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A2297-A59F-3041-B3D9-2F6D6199F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68769-B5D9-624A-9D00-1175BD472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1166256"/>
            <a:ext cx="4047843" cy="315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4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shots made when shot distance is below 25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CA15A7-3258-5B4D-920B-6EC02C4A2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1810" y="961812"/>
            <a:ext cx="632177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1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Court x-y coordinates has influence on success of shot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5236B8-2182-E44C-A06B-54A1FF27D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03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FF5C1-EF95-4A40-9936-E9A2513F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Attendence and noise has correlation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FD444407-34B5-5F4A-BE94-687D77FD8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079" y="1675227"/>
            <a:ext cx="5781842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49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Checking for normality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867505-D101-114A-B1DF-B0AC70B04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96" y="478232"/>
            <a:ext cx="3498310" cy="278990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6B94D1B-A919-7048-BEBB-78BBF20C3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1" r="208" b="1"/>
          <a:stretch/>
        </p:blipFill>
        <p:spPr>
          <a:xfrm>
            <a:off x="777488" y="3589867"/>
            <a:ext cx="3071526" cy="27889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Most continuous explanatory vars are normally distributed.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Shot_distance</a:t>
            </a:r>
            <a:r>
              <a:rPr lang="en-US" sz="2400" dirty="0">
                <a:solidFill>
                  <a:srgbClr val="FFFFFF"/>
                </a:solidFill>
              </a:rPr>
              <a:t> seem to have some skewed ness but most of the frequency is around zero.</a:t>
            </a:r>
          </a:p>
        </p:txBody>
      </p:sp>
    </p:spTree>
    <p:extLst>
      <p:ext uri="{BB962C8B-B14F-4D97-AF65-F5344CB8AC3E}">
        <p14:creationId xmlns:p14="http://schemas.microsoft.com/office/powerpoint/2010/main" val="1713217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C01E83-CA9C-7247-B157-59930070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multicolinearity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C159D27-A7C9-6547-BB0B-8E94C0491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22" b="-1"/>
          <a:stretch/>
        </p:blipFill>
        <p:spPr>
          <a:xfrm>
            <a:off x="776936" y="478232"/>
            <a:ext cx="3072630" cy="278990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9E6F060-5C88-0A45-9D23-C065DBE7A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51" y="3589867"/>
            <a:ext cx="3657599" cy="278892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EA379A8-349B-44C7-8B21-5037C43A7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Attendance and </a:t>
            </a:r>
            <a:r>
              <a:rPr lang="en-US" sz="2400" dirty="0" err="1">
                <a:solidFill>
                  <a:srgbClr val="FFFFFF"/>
                </a:solidFill>
              </a:rPr>
              <a:t>avgnoise</a:t>
            </a:r>
            <a:r>
              <a:rPr lang="en-US" sz="2400" dirty="0">
                <a:solidFill>
                  <a:srgbClr val="FFFFFF"/>
                </a:solidFill>
              </a:rPr>
              <a:t> are correlated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Loc_x</a:t>
            </a:r>
            <a:r>
              <a:rPr lang="en-US" sz="2400" dirty="0">
                <a:solidFill>
                  <a:srgbClr val="FFFFFF"/>
                </a:solidFill>
              </a:rPr>
              <a:t> and </a:t>
            </a:r>
            <a:r>
              <a:rPr lang="en-US" sz="2400" dirty="0" err="1">
                <a:solidFill>
                  <a:srgbClr val="FFFFFF"/>
                </a:solidFill>
              </a:rPr>
              <a:t>lon</a:t>
            </a:r>
            <a:r>
              <a:rPr lang="en-US" sz="2400" dirty="0">
                <a:solidFill>
                  <a:srgbClr val="FFFFFF"/>
                </a:solidFill>
              </a:rPr>
              <a:t> are correlated.</a:t>
            </a:r>
          </a:p>
          <a:p>
            <a:pPr marL="0" indent="0">
              <a:buNone/>
            </a:pP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89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</Words>
  <Application>Microsoft Macintosh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Ayuthaya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Analysis of Kobe Data Most of the shots made b/w 65 and 75 temperature</vt:lpstr>
      <vt:lpstr>Most shots made when shot distance is below 25</vt:lpstr>
      <vt:lpstr>Court x-y coordinates has influence on success of shot</vt:lpstr>
      <vt:lpstr>Attendence and noise has correlation</vt:lpstr>
      <vt:lpstr>Checking for normality</vt:lpstr>
      <vt:lpstr>multicolinearity</vt:lpstr>
      <vt:lpstr>Logit variation with shot distance</vt:lpstr>
      <vt:lpstr>Shot made and missed by zone area</vt:lpstr>
      <vt:lpstr>PowerPoint Presentation</vt:lpstr>
      <vt:lpstr>PowerPoint Presentation</vt:lpstr>
      <vt:lpstr>How distance to hoop affects Kobe’s shot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Kumaraiah Pradeepkumar</dc:creator>
  <cp:lastModifiedBy>Kumaraiah Pradeepkumar</cp:lastModifiedBy>
  <cp:revision>1</cp:revision>
  <dcterms:created xsi:type="dcterms:W3CDTF">2019-08-07T16:52:41Z</dcterms:created>
  <dcterms:modified xsi:type="dcterms:W3CDTF">2019-08-07T16:52:47Z</dcterms:modified>
</cp:coreProperties>
</file>